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3" r:id="rId5"/>
    <p:sldId id="278" r:id="rId6"/>
    <p:sldId id="282" r:id="rId7"/>
    <p:sldId id="280" r:id="rId8"/>
    <p:sldId id="264" r:id="rId9"/>
    <p:sldId id="281" r:id="rId10"/>
    <p:sldId id="279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0" autoAdjust="0"/>
    <p:restoredTop sz="88219" autoAdjust="0"/>
  </p:normalViewPr>
  <p:slideViewPr>
    <p:cSldViewPr snapToGrid="0">
      <p:cViewPr>
        <p:scale>
          <a:sx n="100" d="100"/>
          <a:sy n="100" d="100"/>
        </p:scale>
        <p:origin x="48" y="-1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10" d="100"/>
          <a:sy n="110" d="100"/>
        </p:scale>
        <p:origin x="134" y="-94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61867-0CF1-44B2-89B3-D6626AC62A70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C4604-A210-437C-AA1F-F12C2F3A7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6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6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12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52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32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03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88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71B13-35F3-49FA-1B14-96657203E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870B64-8EAD-DF98-F52C-130FB43D5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30311-E077-3A90-6A49-5B9D2CE8B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57E5-8803-401B-9450-957BE6DA41CD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BE8C9-58ED-CA06-D3AB-8CA68361A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08D51-DC0D-FAD3-B0A7-3AAEFE7C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33914-D9BA-EB5A-7AE5-76D7B8F4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F7F7E-6B98-DB94-9677-42AC6A2DD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7EE93-F21A-2361-5668-739BA0ECB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B4BD-1BCA-4EFF-99DE-D9A7994F16A2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423D2-6758-CE50-1858-83B4D942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39F81-ADC3-5380-7445-F300E12F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7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86C3A3-F363-25BC-D0A1-2ED691498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51B83-BA94-F491-C48C-A52BCD38A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146FB-D02E-D251-E4B8-417FCF964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3716-7694-45BD-AFC6-1820B30C0E7B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51930-F6C9-6A6E-12E5-1DD12A53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EA03B-1E80-D6B6-97D3-601CD607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0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01F60-74D3-EFBC-DD7A-7E488275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F2E7-1CE4-3DC0-50AC-22AE85D0F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F3C98-2DC9-AF3C-4DDA-AEAB3A09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3D1-EE87-4A73-8300-1E92F628B683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4AB57-BE4A-BC40-9E2D-0D266671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110E2-A165-BC1E-4F33-CB44C8D9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0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63EB-6FD5-8C2D-3F1D-BC36D574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64484-CFE6-9C4B-E9C2-D2DD16F5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B5D2F-0C4A-A7BE-7024-696409648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FA7A-D947-4F4A-88E2-EFA1538AD375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75EEB-8EE5-B780-A5F2-E20F7D147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20545-5E1B-D515-0479-EE36993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0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67D0B-0647-2647-1E82-59DD3F26C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0234C-816B-CF67-0602-074CD5C95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B6A67-4323-B567-EA27-3C5744608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4506A-34C8-9819-B7E8-5B4729EBA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92FC-B6AC-4950-90A5-7893755A01D2}" type="datetime1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40A1A-33A2-D7DA-E8C1-E1227971E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5739B-8A98-1F02-C278-EB5ED442E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3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656B0-DBFE-510C-A576-13C540B62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44F64-1D1C-6A4B-C3D2-67F62F578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1D9EF-4291-294A-5CAB-587800917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1A949F-DDF4-0E65-A12E-E89B7EA7A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05EEF1-77BD-E80F-4C82-60587C8AD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48FE1A-7A32-64F1-6FE0-7745D6A17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BF30-44D5-4762-8B8E-8C96F0877661}" type="datetime1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F42612-DA47-880A-DBC5-75AB4AFB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0A3891-9083-CC06-24E3-E25C0788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5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6966D-3ED3-8289-87D7-3DA21DFCD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02A79-4B0E-0E50-1063-6BC90AAE4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B5A8-4A76-4EC1-BE4E-C1BF2895D9A6}" type="datetime1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1D71B-A4BA-16BC-3503-9F123108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BE56C-4BC7-380E-0F92-100330079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5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2011B7-3EF5-B47B-55FF-7662F0208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451C-C412-4990-BF9B-D5952AF766DA}" type="datetime1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5C230F-2348-B6BC-76B1-1B7796D5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4E34A-ADA3-AFAE-F24C-AB92BD2D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2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625A0-71E6-4166-5183-70AFC17D3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22C7A-1D6F-F629-8ECE-542721AD5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1D90B-D896-5643-31C0-9BC40A6BD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064D0-95F3-C8FB-8F12-90F2E5D1D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E577-0095-4A5B-B747-2D2744F369A9}" type="datetime1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61AB1-1776-9EDF-94CF-14E2E7B0F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DAE3B-D6F6-F54A-B010-FBD08D118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6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F0717-28A5-216C-77C7-D54962980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D95C78-849E-1B47-EBBF-304E45F45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8D613-E5C1-6BE4-3E5E-9B21DA9D5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0F3FA-C40D-8070-5652-8CAFF14C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FB27-BF31-467F-8148-C2F5A52628C4}" type="datetime1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0679B-04B5-2639-AC1C-89914D357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7478C-AA2B-BB01-88E2-26069D7E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0EE74-1994-54D3-5F24-1E9F4C79B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EF645-D3E8-F424-2876-7D4C07861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BF4EC-F60A-9254-217B-372A5F05E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F0EBF-9837-423D-9B38-D0716DED83E5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0E117-38E1-F617-1555-B39F8E9E6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73FEE-6ECC-C322-1FD8-315870869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6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oerry.org/norbert/MarineElectricalPowerSystems/index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5DA4-31DA-DE1F-6187-524E81D778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Experiment 10a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248C70-43CE-1E72-01C1-567F00821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3602038"/>
            <a:ext cx="11146536" cy="1655762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/>
              <a:t>Wye-Wye Transformer – 4 wire </a:t>
            </a:r>
            <a:br>
              <a:rPr lang="en-US" sz="4000" dirty="0"/>
            </a:br>
            <a:r>
              <a:rPr lang="en-US" sz="4000" dirty="0"/>
              <a:t>Solidly Grounded System</a:t>
            </a:r>
            <a:br>
              <a:rPr lang="en-US" sz="4000" dirty="0"/>
            </a:br>
            <a:r>
              <a:rPr lang="en-US" sz="4000" dirty="0"/>
              <a:t>Unbalanced Load and Ground Fault</a:t>
            </a:r>
          </a:p>
          <a:p>
            <a:r>
              <a:rPr lang="en-US" sz="3600" dirty="0"/>
              <a:t>Dr. Norbert Doerry and Dr. John V. Amy Jr.</a:t>
            </a:r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C084B-07E5-24B0-CB63-2B75770D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2E2CF3B-D0A0-D7C7-4091-DF98D86D5C5D}"/>
              </a:ext>
            </a:extLst>
          </p:cNvPr>
          <p:cNvSpPr txBox="1"/>
          <p:nvPr/>
        </p:nvSpPr>
        <p:spPr>
          <a:xfrm>
            <a:off x="2730246" y="5735637"/>
            <a:ext cx="90111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3"/>
              </a:rPr>
              <a:t>http://doerry.org/norbert/MarineElectricalPowerSystems/index.htm</a:t>
            </a:r>
            <a:endParaRPr lang="en-US" dirty="0"/>
          </a:p>
          <a:p>
            <a:r>
              <a:rPr lang="en-US" dirty="0"/>
              <a:t>© 2024 by Norbert Doerry and John Amy</a:t>
            </a:r>
            <a:br>
              <a:rPr lang="en-US" dirty="0"/>
            </a:br>
            <a:r>
              <a:rPr lang="en-US" dirty="0"/>
              <a:t>This work is licensed via: CC BY 4.0   (https://creativecommons.org/)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FC4551-71F8-562A-A0D4-FBB240712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1416" y="5819911"/>
            <a:ext cx="766933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AFB1E3-F5E1-3D4D-29A3-3A9523ED8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819911"/>
            <a:ext cx="766933" cy="7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49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231B-2AFB-2C4F-36EE-D4510ACE9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faults and unbalanced load results in current in the Neutral Conductor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0FD19-5C18-BBC7-1A3D-26988FCF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10</a:t>
            </a:fld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AF2EED08-8D0F-2B38-0895-D393DCDDF15F}"/>
              </a:ext>
            </a:extLst>
          </p:cNvPr>
          <p:cNvSpPr/>
          <p:nvPr/>
        </p:nvSpPr>
        <p:spPr>
          <a:xfrm rot="5400000">
            <a:off x="5080870" y="3468757"/>
            <a:ext cx="213911" cy="1087483"/>
          </a:xfrm>
          <a:prstGeom prst="rightBrace">
            <a:avLst>
              <a:gd name="adj1" fmla="val 53788"/>
              <a:gd name="adj2" fmla="val 494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9A9A97-4B50-FC48-69F5-3934E48FDAA2}"/>
              </a:ext>
            </a:extLst>
          </p:cNvPr>
          <p:cNvSpPr txBox="1"/>
          <p:nvPr/>
        </p:nvSpPr>
        <p:spPr>
          <a:xfrm>
            <a:off x="4573988" y="4087161"/>
            <a:ext cx="140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Fault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20464FA4-B043-2C5F-67E5-E3B1DDE14A67}"/>
              </a:ext>
            </a:extLst>
          </p:cNvPr>
          <p:cNvSpPr/>
          <p:nvPr/>
        </p:nvSpPr>
        <p:spPr>
          <a:xfrm rot="5400000">
            <a:off x="7821349" y="2942651"/>
            <a:ext cx="213912" cy="2133600"/>
          </a:xfrm>
          <a:prstGeom prst="rightBrace">
            <a:avLst>
              <a:gd name="adj1" fmla="val 53788"/>
              <a:gd name="adj2" fmla="val 494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F7C7FD-1E19-3255-2BB8-F51487D2B5A8}"/>
              </a:ext>
            </a:extLst>
          </p:cNvPr>
          <p:cNvSpPr txBox="1"/>
          <p:nvPr/>
        </p:nvSpPr>
        <p:spPr>
          <a:xfrm>
            <a:off x="7112966" y="4091770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Unbalanced Load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6C9F49-1B6D-7CAE-FDB0-9606F5FB4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734" y="2228781"/>
            <a:ext cx="6858000" cy="147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11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BF851-5015-D7A0-939E-22466902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Ground Fault Currents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938FD-43CB-EFCB-13CD-85131ADE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11</a:t>
            </a:fld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0DC3B805-29ED-2819-7CCD-A9F4D43B51BE}"/>
              </a:ext>
            </a:extLst>
          </p:cNvPr>
          <p:cNvSpPr/>
          <p:nvPr/>
        </p:nvSpPr>
        <p:spPr>
          <a:xfrm rot="16200000">
            <a:off x="4994475" y="4416195"/>
            <a:ext cx="463942" cy="1902141"/>
          </a:xfrm>
          <a:prstGeom prst="leftBrace">
            <a:avLst>
              <a:gd name="adj1" fmla="val 4504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EBCD6D-F367-C7C1-4538-7A6EFC7B1AEF}"/>
              </a:ext>
            </a:extLst>
          </p:cNvPr>
          <p:cNvSpPr txBox="1"/>
          <p:nvPr/>
        </p:nvSpPr>
        <p:spPr>
          <a:xfrm>
            <a:off x="4521926" y="5686243"/>
            <a:ext cx="140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Fault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F357E9-4449-13BA-9683-8D974061262F}"/>
              </a:ext>
            </a:extLst>
          </p:cNvPr>
          <p:cNvSpPr txBox="1"/>
          <p:nvPr/>
        </p:nvSpPr>
        <p:spPr>
          <a:xfrm>
            <a:off x="7184572" y="5599237"/>
            <a:ext cx="3228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fault current may not be</a:t>
            </a:r>
          </a:p>
          <a:p>
            <a:r>
              <a:rPr lang="en-US" dirty="0"/>
              <a:t>Sufficient to trip breakers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144F1C-CFD4-E7AA-33C0-33733DF04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6272"/>
            <a:ext cx="12192000" cy="262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30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F1118-BE65-0562-0A53-0BCE14357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6C9BB-1192-2767-43EF-ACA6D1D48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C658B-3E81-C072-CE8E-3DA1E511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7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0340910-0988-838F-9AA6-DFF715B28F95}"/>
              </a:ext>
            </a:extLst>
          </p:cNvPr>
          <p:cNvSpPr/>
          <p:nvPr/>
        </p:nvSpPr>
        <p:spPr>
          <a:xfrm>
            <a:off x="1196452" y="1906310"/>
            <a:ext cx="1054053" cy="2020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94FFE0-DDF5-D4A1-CF7B-CF0E48859070}"/>
              </a:ext>
            </a:extLst>
          </p:cNvPr>
          <p:cNvSpPr/>
          <p:nvPr/>
        </p:nvSpPr>
        <p:spPr>
          <a:xfrm>
            <a:off x="10303306" y="2202486"/>
            <a:ext cx="1605113" cy="16834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B8EF70-12BB-7CA8-325B-D62CA0E8D338}"/>
              </a:ext>
            </a:extLst>
          </p:cNvPr>
          <p:cNvSpPr/>
          <p:nvPr/>
        </p:nvSpPr>
        <p:spPr>
          <a:xfrm>
            <a:off x="6578412" y="2289544"/>
            <a:ext cx="1605113" cy="19705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8EC30D-16B4-FCF1-036E-A7F0B8DDFF86}"/>
              </a:ext>
            </a:extLst>
          </p:cNvPr>
          <p:cNvSpPr/>
          <p:nvPr/>
        </p:nvSpPr>
        <p:spPr>
          <a:xfrm>
            <a:off x="5188990" y="1849100"/>
            <a:ext cx="1389421" cy="4104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FCA3A3-791D-F638-C2AC-DDC1153D9E7D}"/>
              </a:ext>
            </a:extLst>
          </p:cNvPr>
          <p:cNvSpPr/>
          <p:nvPr/>
        </p:nvSpPr>
        <p:spPr>
          <a:xfrm>
            <a:off x="2607821" y="1824434"/>
            <a:ext cx="2714847" cy="2020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EA91C-8E0E-0527-1F9D-EDFC712B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68" y="367129"/>
            <a:ext cx="10515600" cy="1325563"/>
          </a:xfrm>
        </p:spPr>
        <p:txBody>
          <a:bodyPr/>
          <a:lstStyle/>
          <a:p>
            <a:r>
              <a:rPr lang="en-US" dirty="0"/>
              <a:t>Schematic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86A6C7-DC5A-83D5-B35F-C7B3BD9E8E0F}"/>
              </a:ext>
            </a:extLst>
          </p:cNvPr>
          <p:cNvSpPr txBox="1"/>
          <p:nvPr/>
        </p:nvSpPr>
        <p:spPr>
          <a:xfrm>
            <a:off x="391706" y="3935214"/>
            <a:ext cx="184698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2.2 µF 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1200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200 - 300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450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14A49C1-D3CB-567B-4527-C7419C3B2598}"/>
              </a:ext>
            </a:extLst>
          </p:cNvPr>
          <p:cNvSpPr/>
          <p:nvPr/>
        </p:nvSpPr>
        <p:spPr>
          <a:xfrm rot="5400000">
            <a:off x="4582229" y="4553048"/>
            <a:ext cx="440450" cy="217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2A559E-E1D8-AFDE-70AA-C80B83A474E2}"/>
              </a:ext>
            </a:extLst>
          </p:cNvPr>
          <p:cNvSpPr/>
          <p:nvPr/>
        </p:nvSpPr>
        <p:spPr>
          <a:xfrm>
            <a:off x="5605716" y="2006633"/>
            <a:ext cx="266514" cy="23228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FD0C4E-C10A-727F-C247-E02271F5F731}"/>
              </a:ext>
            </a:extLst>
          </p:cNvPr>
          <p:cNvSpPr/>
          <p:nvPr/>
        </p:nvSpPr>
        <p:spPr>
          <a:xfrm>
            <a:off x="10058832" y="1803303"/>
            <a:ext cx="128174" cy="42805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ECB1B1-683A-DFB6-D3EF-F26A4950EE6A}"/>
              </a:ext>
            </a:extLst>
          </p:cNvPr>
          <p:cNvSpPr/>
          <p:nvPr/>
        </p:nvSpPr>
        <p:spPr>
          <a:xfrm>
            <a:off x="7446222" y="1905033"/>
            <a:ext cx="128175" cy="14225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72CFDD5-9907-7BFE-308B-2FCC08448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465" y="6300519"/>
            <a:ext cx="2743200" cy="365125"/>
          </a:xfrm>
        </p:spPr>
        <p:txBody>
          <a:bodyPr/>
          <a:lstStyle/>
          <a:p>
            <a:fld id="{5E5D70F2-EF2A-48C9-8162-12667630CBA3}" type="slidenum">
              <a:rPr lang="en-US" smtClean="0"/>
              <a:t>2</a:t>
            </a:fld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6199DAF-F948-327E-799B-BE817E34B8DA}"/>
              </a:ext>
            </a:extLst>
          </p:cNvPr>
          <p:cNvSpPr/>
          <p:nvPr/>
        </p:nvSpPr>
        <p:spPr>
          <a:xfrm rot="5400000" flipV="1">
            <a:off x="10575530" y="4599463"/>
            <a:ext cx="440450" cy="2114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26ED919-B2B0-26B7-1C24-68E5A8C38834}"/>
              </a:ext>
            </a:extLst>
          </p:cNvPr>
          <p:cNvSpPr/>
          <p:nvPr/>
        </p:nvSpPr>
        <p:spPr>
          <a:xfrm rot="5400000">
            <a:off x="5937307" y="5235173"/>
            <a:ext cx="202576" cy="63064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22084DB-B9C3-F658-7233-6AAFAA2FA1EA}"/>
              </a:ext>
            </a:extLst>
          </p:cNvPr>
          <p:cNvSpPr/>
          <p:nvPr/>
        </p:nvSpPr>
        <p:spPr>
          <a:xfrm rot="5400000">
            <a:off x="565396" y="5801120"/>
            <a:ext cx="217911" cy="46695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460BB63-39BC-F772-882A-B4FC205AF5E0}"/>
              </a:ext>
            </a:extLst>
          </p:cNvPr>
          <p:cNvSpPr/>
          <p:nvPr/>
        </p:nvSpPr>
        <p:spPr>
          <a:xfrm rot="10800000">
            <a:off x="440875" y="6275209"/>
            <a:ext cx="440450" cy="217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080508-B0E5-78F7-C320-76D2420418D2}"/>
              </a:ext>
            </a:extLst>
          </p:cNvPr>
          <p:cNvSpPr/>
          <p:nvPr/>
        </p:nvSpPr>
        <p:spPr>
          <a:xfrm rot="5400000">
            <a:off x="594496" y="6353621"/>
            <a:ext cx="133208" cy="587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B5D220-78BA-3B4D-7808-15B71050DC29}"/>
              </a:ext>
            </a:extLst>
          </p:cNvPr>
          <p:cNvSpPr txBox="1"/>
          <p:nvPr/>
        </p:nvSpPr>
        <p:spPr>
          <a:xfrm>
            <a:off x="984000" y="5840426"/>
            <a:ext cx="3335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Common Mode Current Probe</a:t>
            </a:r>
          </a:p>
          <a:p>
            <a:r>
              <a:rPr lang="en-US" sz="2000" dirty="0"/>
              <a:t>Current Meter (all phases)</a:t>
            </a:r>
          </a:p>
          <a:p>
            <a:r>
              <a:rPr lang="en-US" sz="2000" dirty="0"/>
              <a:t>Voltage Meter (all phases)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D96E88-501A-E59D-685A-8697713D5DE0}"/>
              </a:ext>
            </a:extLst>
          </p:cNvPr>
          <p:cNvSpPr txBox="1"/>
          <p:nvPr/>
        </p:nvSpPr>
        <p:spPr>
          <a:xfrm>
            <a:off x="8666877" y="5377752"/>
            <a:ext cx="710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lamp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075F479-E711-7CAA-6C09-82A47E038AEF}"/>
              </a:ext>
            </a:extLst>
          </p:cNvPr>
          <p:cNvSpPr/>
          <p:nvPr/>
        </p:nvSpPr>
        <p:spPr>
          <a:xfrm rot="5400000">
            <a:off x="1718576" y="3284699"/>
            <a:ext cx="440450" cy="217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7C9B99-6054-E4B6-850B-5218D01BA79B}"/>
                  </a:ext>
                </a:extLst>
              </p:cNvPr>
              <p:cNvSpPr txBox="1"/>
              <p:nvPr/>
            </p:nvSpPr>
            <p:spPr>
              <a:xfrm>
                <a:off x="4612256" y="102409"/>
                <a:ext cx="657244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𝑠𝑒𝑐𝑜𝑛𝑑𝑎𝑟𝑦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𝑝𝑟𝑖𝑚𝑎𝑟𝑦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208=104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𝑣𝑜𝑙𝑡𝑠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𝑟𝑚𝑠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(147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𝑝𝑒𝑎𝑘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7C9B99-6054-E4B6-850B-5218D01BA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256" y="102409"/>
                <a:ext cx="6572440" cy="518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D02B214-C71C-1B30-391E-DD65724DEB9E}"/>
                  </a:ext>
                </a:extLst>
              </p:cNvPr>
              <p:cNvSpPr txBox="1"/>
              <p:nvPr/>
            </p:nvSpPr>
            <p:spPr>
              <a:xfrm>
                <a:off x="6096000" y="781100"/>
                <a:ext cx="2296526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𝑠𝑒𝑐𝑜𝑛𝑑𝑎𝑟𝑦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𝑝𝑟𝑖𝑚𝑎𝑟𝑦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D02B214-C71C-1B30-391E-DD65724DE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81100"/>
                <a:ext cx="2296526" cy="298928"/>
              </a:xfrm>
              <a:prstGeom prst="rect">
                <a:avLst/>
              </a:prstGeom>
              <a:blipFill>
                <a:blip r:embed="rId4"/>
                <a:stretch>
                  <a:fillRect l="-3448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FE3EF98-6A45-DEF3-7A9E-BC3F79BB76AF}"/>
              </a:ext>
            </a:extLst>
          </p:cNvPr>
          <p:cNvSpPr txBox="1"/>
          <p:nvPr/>
        </p:nvSpPr>
        <p:spPr>
          <a:xfrm>
            <a:off x="8478294" y="743709"/>
            <a:ext cx="193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(Neglecting losses)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A9C9D7F-6638-6B39-C4AF-5CC3ED3900D8}"/>
              </a:ext>
            </a:extLst>
          </p:cNvPr>
          <p:cNvSpPr/>
          <p:nvPr/>
        </p:nvSpPr>
        <p:spPr>
          <a:xfrm rot="10800000">
            <a:off x="9424992" y="1537123"/>
            <a:ext cx="186949" cy="48699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6F1A5C1-6318-022E-2A00-99421EF72FA7}"/>
              </a:ext>
            </a:extLst>
          </p:cNvPr>
          <p:cNvSpPr/>
          <p:nvPr/>
        </p:nvSpPr>
        <p:spPr>
          <a:xfrm rot="5400000">
            <a:off x="4255518" y="4741002"/>
            <a:ext cx="187121" cy="71056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5C2BBDC-D86A-6026-B3EF-ED8852E4AB6B}"/>
              </a:ext>
            </a:extLst>
          </p:cNvPr>
          <p:cNvSpPr/>
          <p:nvPr/>
        </p:nvSpPr>
        <p:spPr>
          <a:xfrm rot="5400000">
            <a:off x="7131512" y="4146621"/>
            <a:ext cx="202576" cy="63064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5B42790-DE8B-3465-70D3-E9E0C8E155D4}"/>
              </a:ext>
            </a:extLst>
          </p:cNvPr>
          <p:cNvSpPr/>
          <p:nvPr/>
        </p:nvSpPr>
        <p:spPr>
          <a:xfrm rot="5400000">
            <a:off x="7743975" y="5442474"/>
            <a:ext cx="202576" cy="63064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9C81419-FB63-4440-71AF-C2A1843E7C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999" y="1513547"/>
            <a:ext cx="10468126" cy="45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93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E2502-15A8-596B-DC96-4BC036F2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322" y="-130194"/>
            <a:ext cx="3117815" cy="1325563"/>
          </a:xfrm>
        </p:spPr>
        <p:txBody>
          <a:bodyPr>
            <a:normAutofit/>
          </a:bodyPr>
          <a:lstStyle/>
          <a:p>
            <a:r>
              <a:rPr lang="en-US" sz="3600" dirty="0"/>
              <a:t>Experiment 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DD361-37C3-57DF-E240-84B9E809A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69" y="4193668"/>
            <a:ext cx="2575206" cy="2633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BB7BC2-4A0F-077D-D983-94429D78E45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1" y="243054"/>
            <a:ext cx="2578608" cy="13167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2DA92F-5F17-6CE8-DB18-5B0EF18FF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89" y="242261"/>
            <a:ext cx="2575560" cy="13182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91AC46-7FDC-0756-5162-7E3830454C52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1" y="1556821"/>
            <a:ext cx="2578608" cy="13167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36FFCF-AB0C-67E1-71EA-0A3D79A1A2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49" y="5518130"/>
            <a:ext cx="2575560" cy="13182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26805D-32ED-0250-3F8D-75DED184980B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297" y="2875138"/>
            <a:ext cx="2578608" cy="13182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DCBECD-BAEF-08E6-79FD-2E9D35C9B0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917" y="242261"/>
            <a:ext cx="2575560" cy="13182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EE3D43-1FA8-62BD-3293-2D06EB1228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770" y="2872907"/>
            <a:ext cx="2575560" cy="13182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F8ABDBD-2B35-D88B-3049-D11E7CA9DC55}"/>
              </a:ext>
            </a:extLst>
          </p:cNvPr>
          <p:cNvSpPr txBox="1"/>
          <p:nvPr/>
        </p:nvSpPr>
        <p:spPr>
          <a:xfrm>
            <a:off x="3073085" y="2837696"/>
            <a:ext cx="612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Wye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D6EFC5-9E69-0FA9-BC77-8EBF36A7DA9D}"/>
              </a:ext>
            </a:extLst>
          </p:cNvPr>
          <p:cNvSpPr txBox="1"/>
          <p:nvPr/>
        </p:nvSpPr>
        <p:spPr>
          <a:xfrm>
            <a:off x="3026706" y="5443646"/>
            <a:ext cx="98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Parasitic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1E46F1-BCD4-50B1-6509-FEEEF7EA5DAA}"/>
              </a:ext>
            </a:extLst>
          </p:cNvPr>
          <p:cNvSpPr txBox="1"/>
          <p:nvPr/>
        </p:nvSpPr>
        <p:spPr>
          <a:xfrm>
            <a:off x="5651693" y="2851835"/>
            <a:ext cx="1141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Wye-Load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5860E5-3923-E23E-ECFD-400206BDA8F8}"/>
              </a:ext>
            </a:extLst>
          </p:cNvPr>
          <p:cNvSpPr txBox="1"/>
          <p:nvPr/>
        </p:nvSpPr>
        <p:spPr>
          <a:xfrm>
            <a:off x="485647" y="221822"/>
            <a:ext cx="1098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Secondary - LL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F2B2B1-A688-1570-7B9E-DEECC6040EE9}"/>
              </a:ext>
            </a:extLst>
          </p:cNvPr>
          <p:cNvSpPr txBox="1"/>
          <p:nvPr/>
        </p:nvSpPr>
        <p:spPr>
          <a:xfrm>
            <a:off x="3022503" y="235096"/>
            <a:ext cx="1133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Secondary - LN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03B915-8016-9613-3BBC-6303D2D4D187}"/>
              </a:ext>
            </a:extLst>
          </p:cNvPr>
          <p:cNvSpPr txBox="1"/>
          <p:nvPr/>
        </p:nvSpPr>
        <p:spPr>
          <a:xfrm>
            <a:off x="502061" y="1546958"/>
            <a:ext cx="9236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Primary   line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9B380C-5E45-3724-B3E9-67F27951968B}"/>
              </a:ext>
            </a:extLst>
          </p:cNvPr>
          <p:cNvSpPr txBox="1"/>
          <p:nvPr/>
        </p:nvSpPr>
        <p:spPr>
          <a:xfrm>
            <a:off x="5577466" y="212504"/>
            <a:ext cx="1127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Secondary - LG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7EEF37D-CF6A-A04C-D4DE-830996A77A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113" y="1562187"/>
            <a:ext cx="2578608" cy="131318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AF5F5D8-F344-8028-BAFF-F26AD2D1EE0B}"/>
              </a:ext>
            </a:extLst>
          </p:cNvPr>
          <p:cNvSpPr txBox="1"/>
          <p:nvPr/>
        </p:nvSpPr>
        <p:spPr>
          <a:xfrm>
            <a:off x="5598725" y="1519154"/>
            <a:ext cx="7200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Load  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EB99A0-E575-0740-3BD5-4B496D368F4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t="9831" r="403" b="5724"/>
          <a:stretch/>
        </p:blipFill>
        <p:spPr>
          <a:xfrm>
            <a:off x="6006369" y="5538621"/>
            <a:ext cx="2463872" cy="136267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CE7904-51A3-75DA-1435-EB8181191B34}"/>
              </a:ext>
            </a:extLst>
          </p:cNvPr>
          <p:cNvCxnSpPr>
            <a:cxnSpLocks/>
          </p:cNvCxnSpPr>
          <p:nvPr/>
        </p:nvCxnSpPr>
        <p:spPr>
          <a:xfrm flipH="1" flipV="1">
            <a:off x="2502449" y="4976037"/>
            <a:ext cx="6128181" cy="1774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D513706-89B8-F848-0D3E-9E918219D8B2}"/>
              </a:ext>
            </a:extLst>
          </p:cNvPr>
          <p:cNvCxnSpPr>
            <a:cxnSpLocks/>
          </p:cNvCxnSpPr>
          <p:nvPr/>
        </p:nvCxnSpPr>
        <p:spPr>
          <a:xfrm flipH="1">
            <a:off x="5371569" y="5628312"/>
            <a:ext cx="4853808" cy="2195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9687E52-2E0C-4D87-40D6-0F9C8FC8BB46}"/>
              </a:ext>
            </a:extLst>
          </p:cNvPr>
          <p:cNvCxnSpPr>
            <a:cxnSpLocks/>
          </p:cNvCxnSpPr>
          <p:nvPr/>
        </p:nvCxnSpPr>
        <p:spPr>
          <a:xfrm flipH="1" flipV="1">
            <a:off x="5088185" y="3507027"/>
            <a:ext cx="5551076" cy="15231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ED00C04-81FD-3BF2-4C8E-417F114C80E6}"/>
              </a:ext>
            </a:extLst>
          </p:cNvPr>
          <p:cNvCxnSpPr>
            <a:cxnSpLocks/>
          </p:cNvCxnSpPr>
          <p:nvPr/>
        </p:nvCxnSpPr>
        <p:spPr>
          <a:xfrm flipH="1" flipV="1">
            <a:off x="7802847" y="3591671"/>
            <a:ext cx="3891563" cy="14504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id="{F2396953-DFCB-E61F-1DC3-2FE007B8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877743-C07D-79BC-DDE5-7279927EAC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14" y="1558247"/>
            <a:ext cx="2578608" cy="13131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BA2D37-D64D-DC99-4D91-BE122CFFBD61}"/>
              </a:ext>
            </a:extLst>
          </p:cNvPr>
          <p:cNvSpPr txBox="1"/>
          <p:nvPr/>
        </p:nvSpPr>
        <p:spPr>
          <a:xfrm>
            <a:off x="3086089" y="1535354"/>
            <a:ext cx="10647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Secondary   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297D01-706D-CCF0-68DB-AED2C08EA4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0201" y="4769589"/>
            <a:ext cx="3117815" cy="134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5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E2F8FE-6DD5-66C5-3D6D-5E94FC0FA1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67" t="-1689" r="12201" b="-1255"/>
          <a:stretch/>
        </p:blipFill>
        <p:spPr>
          <a:xfrm>
            <a:off x="911778" y="3081631"/>
            <a:ext cx="10072888" cy="31840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A4C735-BF12-CB69-0403-FC9791E56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Model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E12123-B959-229F-FDCC-5FF5AE8C5B27}"/>
              </a:ext>
            </a:extLst>
          </p:cNvPr>
          <p:cNvCxnSpPr>
            <a:cxnSpLocks/>
          </p:cNvCxnSpPr>
          <p:nvPr/>
        </p:nvCxnSpPr>
        <p:spPr>
          <a:xfrm flipH="1">
            <a:off x="3091992" y="806623"/>
            <a:ext cx="2557654" cy="22444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5ADC45-3875-3865-5052-E044F6C3DC5E}"/>
              </a:ext>
            </a:extLst>
          </p:cNvPr>
          <p:cNvCxnSpPr>
            <a:cxnSpLocks/>
          </p:cNvCxnSpPr>
          <p:nvPr/>
        </p:nvCxnSpPr>
        <p:spPr>
          <a:xfrm flipH="1">
            <a:off x="5175368" y="813890"/>
            <a:ext cx="1545709" cy="15901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14">
            <a:extLst>
              <a:ext uri="{FF2B5EF4-FFF2-40B4-BE49-F238E27FC236}">
                <a16:creationId xmlns:a16="http://schemas.microsoft.com/office/drawing/2014/main" id="{9CF836E2-FD5E-9ECC-D334-AB5427217B72}"/>
              </a:ext>
            </a:extLst>
          </p:cNvPr>
          <p:cNvSpPr/>
          <p:nvPr/>
        </p:nvSpPr>
        <p:spPr>
          <a:xfrm rot="16200000">
            <a:off x="4920542" y="1310604"/>
            <a:ext cx="502920" cy="2727139"/>
          </a:xfrm>
          <a:prstGeom prst="rightBrace">
            <a:avLst>
              <a:gd name="adj1" fmla="val 33629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1A1F97-9552-D872-1AF6-FC84C4BCF9A8}"/>
              </a:ext>
            </a:extLst>
          </p:cNvPr>
          <p:cNvCxnSpPr>
            <a:cxnSpLocks/>
          </p:cNvCxnSpPr>
          <p:nvPr/>
        </p:nvCxnSpPr>
        <p:spPr>
          <a:xfrm flipH="1">
            <a:off x="7037955" y="1558835"/>
            <a:ext cx="564634" cy="14922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260D47A-E5FA-ACAA-AAA4-0E24DDFB520A}"/>
              </a:ext>
            </a:extLst>
          </p:cNvPr>
          <p:cNvCxnSpPr>
            <a:cxnSpLocks/>
          </p:cNvCxnSpPr>
          <p:nvPr/>
        </p:nvCxnSpPr>
        <p:spPr>
          <a:xfrm>
            <a:off x="8865594" y="1690688"/>
            <a:ext cx="0" cy="13604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FBF2FA5-C6E2-1F03-9870-2717AE444170}"/>
              </a:ext>
            </a:extLst>
          </p:cNvPr>
          <p:cNvSpPr txBox="1"/>
          <p:nvPr/>
        </p:nvSpPr>
        <p:spPr>
          <a:xfrm>
            <a:off x="428353" y="6386528"/>
            <a:ext cx="17604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20241029 experiment 10a.asc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72F09E-946F-59DB-3206-D81E2B3CC2E0}"/>
              </a:ext>
            </a:extLst>
          </p:cNvPr>
          <p:cNvSpPr txBox="1"/>
          <p:nvPr/>
        </p:nvSpPr>
        <p:spPr>
          <a:xfrm>
            <a:off x="11353800" y="6120202"/>
            <a:ext cx="8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LTspice</a:t>
            </a:r>
            <a:endParaRPr lang="en-US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D1E6FC86-6CDE-0835-780E-2A4346BAA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176" y="6327077"/>
            <a:ext cx="2743200" cy="365125"/>
          </a:xfrm>
        </p:spPr>
        <p:txBody>
          <a:bodyPr/>
          <a:lstStyle/>
          <a:p>
            <a:fld id="{5E5D70F2-EF2A-48C9-8162-12667630CBA3}" type="slidenum">
              <a:rPr lang="en-US" smtClean="0"/>
              <a:t>4</a:t>
            </a:fld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E7260FE-8A05-BAB0-146C-68EA7D011BF8}"/>
              </a:ext>
            </a:extLst>
          </p:cNvPr>
          <p:cNvCxnSpPr>
            <a:cxnSpLocks/>
          </p:cNvCxnSpPr>
          <p:nvPr/>
        </p:nvCxnSpPr>
        <p:spPr>
          <a:xfrm>
            <a:off x="9548400" y="992309"/>
            <a:ext cx="115676" cy="20587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ABABC77-9CAA-B360-FFB9-B67FE7A0172E}"/>
              </a:ext>
            </a:extLst>
          </p:cNvPr>
          <p:cNvCxnSpPr>
            <a:cxnSpLocks/>
          </p:cNvCxnSpPr>
          <p:nvPr/>
        </p:nvCxnSpPr>
        <p:spPr>
          <a:xfrm flipH="1">
            <a:off x="8169376" y="1017726"/>
            <a:ext cx="209361" cy="22305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BE9F854-CEB8-2030-EB66-76D6288C1F27}"/>
              </a:ext>
            </a:extLst>
          </p:cNvPr>
          <p:cNvCxnSpPr>
            <a:cxnSpLocks/>
          </p:cNvCxnSpPr>
          <p:nvPr/>
        </p:nvCxnSpPr>
        <p:spPr>
          <a:xfrm flipH="1">
            <a:off x="7733022" y="1692126"/>
            <a:ext cx="356424" cy="32945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CF09661-C07A-7233-3D61-81BDE1CDB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572" y="137194"/>
            <a:ext cx="4379204" cy="189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33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6CB49-4D2A-7BA1-0B0E-DB81C15D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State Voltages – Ground Fault / </a:t>
            </a:r>
            <a:br>
              <a:rPr lang="en-US" dirty="0"/>
            </a:br>
            <a:r>
              <a:rPr lang="en-US" dirty="0"/>
              <a:t>Unbalanced Load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1DAF9-D766-EEBA-1654-8CBE0E9E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1A7B78-3B88-95A2-17D2-DE31406326A6}"/>
              </a:ext>
            </a:extLst>
          </p:cNvPr>
          <p:cNvSpPr txBox="1"/>
          <p:nvPr/>
        </p:nvSpPr>
        <p:spPr>
          <a:xfrm>
            <a:off x="3570516" y="4031746"/>
            <a:ext cx="539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Secondary Line to neutral Voltage: 60 V rms (85 V peak)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90270D-28D3-643F-1E02-7BB4F255ECDA}"/>
                  </a:ext>
                </a:extLst>
              </p:cNvPr>
              <p:cNvSpPr txBox="1"/>
              <p:nvPr/>
            </p:nvSpPr>
            <p:spPr>
              <a:xfrm>
                <a:off x="2603262" y="1507774"/>
                <a:ext cx="6208687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𝑠𝑒𝑐𝑜𝑛𝑑𝑎𝑟𝑦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𝑝𝑟𝑖𝑚𝑎𝑟𝑦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208=104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𝑟𝑚𝑠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(147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𝑝𝑒𝑎𝑘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90270D-28D3-643F-1E02-7BB4F255E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262" y="1507774"/>
                <a:ext cx="6208687" cy="5203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e 9">
            <a:extLst>
              <a:ext uri="{FF2B5EF4-FFF2-40B4-BE49-F238E27FC236}">
                <a16:creationId xmlns:a16="http://schemas.microsoft.com/office/drawing/2014/main" id="{432A678E-03A8-D5A6-53C4-0F7FFC81E982}"/>
              </a:ext>
            </a:extLst>
          </p:cNvPr>
          <p:cNvSpPr/>
          <p:nvPr/>
        </p:nvSpPr>
        <p:spPr>
          <a:xfrm rot="5400000">
            <a:off x="5336445" y="5705653"/>
            <a:ext cx="213911" cy="1087483"/>
          </a:xfrm>
          <a:prstGeom prst="rightBrace">
            <a:avLst>
              <a:gd name="adj1" fmla="val 53788"/>
              <a:gd name="adj2" fmla="val 494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7A3253-0E1F-3EBC-B06C-F2AADD39C797}"/>
              </a:ext>
            </a:extLst>
          </p:cNvPr>
          <p:cNvSpPr txBox="1"/>
          <p:nvPr/>
        </p:nvSpPr>
        <p:spPr>
          <a:xfrm>
            <a:off x="4829563" y="6324057"/>
            <a:ext cx="140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Fault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CF2C4A22-D411-D1C3-9AAF-FAC03D5F428C}"/>
              </a:ext>
            </a:extLst>
          </p:cNvPr>
          <p:cNvSpPr/>
          <p:nvPr/>
        </p:nvSpPr>
        <p:spPr>
          <a:xfrm rot="5400000">
            <a:off x="8076924" y="5179547"/>
            <a:ext cx="213912" cy="2133600"/>
          </a:xfrm>
          <a:prstGeom prst="rightBrace">
            <a:avLst>
              <a:gd name="adj1" fmla="val 53788"/>
              <a:gd name="adj2" fmla="val 494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CC4A7B-C87D-9695-E4F7-EF47EF174D19}"/>
              </a:ext>
            </a:extLst>
          </p:cNvPr>
          <p:cNvSpPr txBox="1"/>
          <p:nvPr/>
        </p:nvSpPr>
        <p:spPr>
          <a:xfrm>
            <a:off x="7368541" y="6328666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Unbalanced Load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CEA101-3C5B-9D58-FC3D-F7FE25608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563" y="2293027"/>
            <a:ext cx="6949440" cy="1496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132733-0076-680D-6AF0-5EB7D9FD9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563" y="4432461"/>
            <a:ext cx="6949440" cy="149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7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EE406-1F81-26F6-C057-F23CEA4A0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Steady State line to ground Voltages – Ground Fault / Unbalanced Load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4A512-B4A9-C2DA-A3B4-FD5B00C4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6</a:t>
            </a:fld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49CFDE79-59FF-1E9F-B8B4-ADF9FD727836}"/>
              </a:ext>
            </a:extLst>
          </p:cNvPr>
          <p:cNvSpPr/>
          <p:nvPr/>
        </p:nvSpPr>
        <p:spPr>
          <a:xfrm rot="5400000">
            <a:off x="5314673" y="4675995"/>
            <a:ext cx="213911" cy="1087483"/>
          </a:xfrm>
          <a:prstGeom prst="rightBrace">
            <a:avLst>
              <a:gd name="adj1" fmla="val 53788"/>
              <a:gd name="adj2" fmla="val 494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897B6A-0E90-020E-535C-A94077784E17}"/>
              </a:ext>
            </a:extLst>
          </p:cNvPr>
          <p:cNvSpPr txBox="1"/>
          <p:nvPr/>
        </p:nvSpPr>
        <p:spPr>
          <a:xfrm>
            <a:off x="4807791" y="5294399"/>
            <a:ext cx="140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Fault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EA8FFB6C-C99D-97BF-786A-9BF863127D7A}"/>
              </a:ext>
            </a:extLst>
          </p:cNvPr>
          <p:cNvSpPr/>
          <p:nvPr/>
        </p:nvSpPr>
        <p:spPr>
          <a:xfrm rot="5400000">
            <a:off x="8055152" y="4149889"/>
            <a:ext cx="213912" cy="2133600"/>
          </a:xfrm>
          <a:prstGeom prst="rightBrace">
            <a:avLst>
              <a:gd name="adj1" fmla="val 53788"/>
              <a:gd name="adj2" fmla="val 494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0FA454-A299-3847-D4CF-C9665E4A41DA}"/>
              </a:ext>
            </a:extLst>
          </p:cNvPr>
          <p:cNvSpPr txBox="1"/>
          <p:nvPr/>
        </p:nvSpPr>
        <p:spPr>
          <a:xfrm>
            <a:off x="7346769" y="5299008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Unbalanced Load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0962B6-19F1-7D8B-B871-0154A2A1D036}"/>
              </a:ext>
            </a:extLst>
          </p:cNvPr>
          <p:cNvSpPr txBox="1"/>
          <p:nvPr/>
        </p:nvSpPr>
        <p:spPr>
          <a:xfrm>
            <a:off x="3005545" y="2378698"/>
            <a:ext cx="7245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Loads on </a:t>
            </a:r>
            <a:r>
              <a:rPr lang="en-US" dirty="0" err="1"/>
              <a:t>unfaulted</a:t>
            </a:r>
            <a:r>
              <a:rPr lang="en-US" dirty="0"/>
              <a:t> phases experience 73% overvoltage during ground fault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6A3E56-EF52-F157-8B65-2EB637CF3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467" y="3488802"/>
            <a:ext cx="6949440" cy="149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71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BF851-5015-D7A0-939E-224669028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55" y="365125"/>
            <a:ext cx="11720945" cy="1325563"/>
          </a:xfrm>
        </p:spPr>
        <p:txBody>
          <a:bodyPr>
            <a:noAutofit/>
          </a:bodyPr>
          <a:lstStyle/>
          <a:p>
            <a:r>
              <a:rPr lang="en-US" sz="3600" dirty="0"/>
              <a:t>Neutral to ground voltage </a:t>
            </a:r>
            <a:br>
              <a:rPr lang="en-US" sz="3600" dirty="0"/>
            </a:br>
            <a:r>
              <a:rPr lang="en-US" sz="3600" dirty="0"/>
              <a:t>(CM Voltage) and CM Current through Parasitic Capacitances, lamp resistances, and grounding resistor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938FD-43CB-EFCB-13CD-85131ADE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7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F92CBB-FBA5-A66A-FA94-633393CE1F42}"/>
              </a:ext>
            </a:extLst>
          </p:cNvPr>
          <p:cNvSpPr txBox="1"/>
          <p:nvPr/>
        </p:nvSpPr>
        <p:spPr>
          <a:xfrm>
            <a:off x="4386821" y="1624098"/>
            <a:ext cx="269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Neutral to Ground Voltage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1F7A5F-A6A6-6574-E069-B308FFDE97EB}"/>
              </a:ext>
            </a:extLst>
          </p:cNvPr>
          <p:cNvSpPr txBox="1"/>
          <p:nvPr/>
        </p:nvSpPr>
        <p:spPr>
          <a:xfrm>
            <a:off x="2261225" y="4452037"/>
            <a:ext cx="8051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CM Current through Parasitic Capacitances, Lamp Resistors, and Ground Connection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FD2AC114-9466-A53E-7962-143F09CADE6F}"/>
              </a:ext>
            </a:extLst>
          </p:cNvPr>
          <p:cNvSpPr/>
          <p:nvPr/>
        </p:nvSpPr>
        <p:spPr>
          <a:xfrm rot="5400000">
            <a:off x="5080870" y="3468757"/>
            <a:ext cx="213911" cy="1087483"/>
          </a:xfrm>
          <a:prstGeom prst="rightBrace">
            <a:avLst>
              <a:gd name="adj1" fmla="val 53788"/>
              <a:gd name="adj2" fmla="val 494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4DFD85-5118-FA6B-8B31-E9EDBCEE3952}"/>
              </a:ext>
            </a:extLst>
          </p:cNvPr>
          <p:cNvSpPr txBox="1"/>
          <p:nvPr/>
        </p:nvSpPr>
        <p:spPr>
          <a:xfrm>
            <a:off x="4573988" y="4087161"/>
            <a:ext cx="140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Fault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26E97AEC-CD10-A43B-454B-75FE310530B8}"/>
              </a:ext>
            </a:extLst>
          </p:cNvPr>
          <p:cNvSpPr/>
          <p:nvPr/>
        </p:nvSpPr>
        <p:spPr>
          <a:xfrm rot="5400000">
            <a:off x="7821349" y="2942651"/>
            <a:ext cx="213912" cy="2133600"/>
          </a:xfrm>
          <a:prstGeom prst="rightBrace">
            <a:avLst>
              <a:gd name="adj1" fmla="val 53788"/>
              <a:gd name="adj2" fmla="val 494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169493-1D92-3C41-8556-30C95A3D2325}"/>
              </a:ext>
            </a:extLst>
          </p:cNvPr>
          <p:cNvSpPr txBox="1"/>
          <p:nvPr/>
        </p:nvSpPr>
        <p:spPr>
          <a:xfrm>
            <a:off x="7112966" y="4091770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Unbalanced Load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2DBECF-BD98-6D01-7631-64C6B770F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868" y="2287910"/>
            <a:ext cx="6949440" cy="14965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4FCFFD-71C1-76BA-409B-5E2F0831C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868" y="5124111"/>
            <a:ext cx="6949440" cy="149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21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231B-2AFB-2C4F-36EE-D4510ACE9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currents into the wye load  and into primary not balanced with unbalanced load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0FD19-5C18-BBC7-1A3D-26988FCF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20BCE3-F253-3473-609A-C7E3D4A3E505}"/>
              </a:ext>
            </a:extLst>
          </p:cNvPr>
          <p:cNvSpPr txBox="1"/>
          <p:nvPr/>
        </p:nvSpPr>
        <p:spPr>
          <a:xfrm>
            <a:off x="108858" y="2142551"/>
            <a:ext cx="1034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Current into</a:t>
            </a:r>
          </a:p>
          <a:p>
            <a:pPr algn="ctr"/>
            <a:r>
              <a:rPr lang="en-US" dirty="0"/>
              <a:t>Wye load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F9D432-AC57-F812-7C3E-5F001004AF79}"/>
              </a:ext>
            </a:extLst>
          </p:cNvPr>
          <p:cNvSpPr txBox="1"/>
          <p:nvPr/>
        </p:nvSpPr>
        <p:spPr>
          <a:xfrm>
            <a:off x="108857" y="5116493"/>
            <a:ext cx="1034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Current into</a:t>
            </a:r>
          </a:p>
          <a:p>
            <a:pPr algn="ctr"/>
            <a:r>
              <a:rPr lang="en-US" dirty="0"/>
              <a:t>Primary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5271CC36-A74A-6321-1352-7D0E33867853}"/>
              </a:ext>
            </a:extLst>
          </p:cNvPr>
          <p:cNvSpPr/>
          <p:nvPr/>
        </p:nvSpPr>
        <p:spPr>
          <a:xfrm rot="5400000">
            <a:off x="4803045" y="3361003"/>
            <a:ext cx="213911" cy="1087483"/>
          </a:xfrm>
          <a:prstGeom prst="rightBrace">
            <a:avLst>
              <a:gd name="adj1" fmla="val 53788"/>
              <a:gd name="adj2" fmla="val 494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CA902F-C258-939F-1616-78C95F42B4AA}"/>
              </a:ext>
            </a:extLst>
          </p:cNvPr>
          <p:cNvSpPr txBox="1"/>
          <p:nvPr/>
        </p:nvSpPr>
        <p:spPr>
          <a:xfrm>
            <a:off x="4296163" y="3979407"/>
            <a:ext cx="140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Fault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820DFE26-223A-E5F6-59C1-7AFDC1816FD6}"/>
              </a:ext>
            </a:extLst>
          </p:cNvPr>
          <p:cNvSpPr/>
          <p:nvPr/>
        </p:nvSpPr>
        <p:spPr>
          <a:xfrm rot="5400000">
            <a:off x="7543524" y="2834897"/>
            <a:ext cx="213912" cy="2133600"/>
          </a:xfrm>
          <a:prstGeom prst="rightBrace">
            <a:avLst>
              <a:gd name="adj1" fmla="val 53788"/>
              <a:gd name="adj2" fmla="val 494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A24A03-08BA-9E2F-9CDC-FCBB754FF823}"/>
              </a:ext>
            </a:extLst>
          </p:cNvPr>
          <p:cNvSpPr txBox="1"/>
          <p:nvPr/>
        </p:nvSpPr>
        <p:spPr>
          <a:xfrm>
            <a:off x="6835141" y="3984016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Unbalanced Load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C7CADB-51B5-38B6-14A5-376329E8F2B8}"/>
              </a:ext>
            </a:extLst>
          </p:cNvPr>
          <p:cNvSpPr txBox="1"/>
          <p:nvPr/>
        </p:nvSpPr>
        <p:spPr>
          <a:xfrm>
            <a:off x="9122229" y="4664298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Primary currents not extremely large during ground fault – may not trip fault protection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7B731E-C2BD-0347-216A-9A3E35CE7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109" y="2184908"/>
            <a:ext cx="6858000" cy="14768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BD44A7-BDD0-7EE5-4C13-B1356CF84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109" y="4777147"/>
            <a:ext cx="6949440" cy="149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66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F861A-2955-02D5-BE11-D72A34DCC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Currents out of Transformer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C5DBA-F377-AC8B-6BA7-ABC22CA33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93418E-3B34-9EDF-A9A8-95BD3D6F5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112" y="4495700"/>
            <a:ext cx="4480948" cy="6523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DA4CF7-EFEB-98AD-EDED-6C845EE437E5}"/>
              </a:ext>
            </a:extLst>
          </p:cNvPr>
          <p:cNvSpPr txBox="1"/>
          <p:nvPr/>
        </p:nvSpPr>
        <p:spPr>
          <a:xfrm>
            <a:off x="9339943" y="44957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Secondary currents not extremely large during ground fault – may not trip fault protection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EAA42C-7964-CECA-D6C2-69536E049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534" y="2839742"/>
            <a:ext cx="6858000" cy="147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83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2255</TotalTime>
  <Words>386</Words>
  <Application>Microsoft Office PowerPoint</Application>
  <PresentationFormat>Widescreen</PresentationFormat>
  <Paragraphs>82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Office Theme</vt:lpstr>
      <vt:lpstr>Experiment 10a</vt:lpstr>
      <vt:lpstr>Schematic</vt:lpstr>
      <vt:lpstr>Experiment 10</vt:lpstr>
      <vt:lpstr>Simulation Model</vt:lpstr>
      <vt:lpstr>Steady State Voltages – Ground Fault /  Unbalanced Load</vt:lpstr>
      <vt:lpstr>Steady State line to ground Voltages – Ground Fault / Unbalanced Load</vt:lpstr>
      <vt:lpstr>Neutral to ground voltage  (CM Voltage) and CM Current through Parasitic Capacitances, lamp resistances, and grounding resistor</vt:lpstr>
      <vt:lpstr>Line currents into the wye load  and into primary not balanced with unbalanced load</vt:lpstr>
      <vt:lpstr>Line Currents out of Transformer</vt:lpstr>
      <vt:lpstr>Ground faults and unbalanced load results in current in the Neutral Conductor</vt:lpstr>
      <vt:lpstr>Ground Fault Currents</vt:lpstr>
      <vt:lpstr>Wrap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 1</dc:title>
  <dc:creator>Norbert Doerry</dc:creator>
  <cp:lastModifiedBy>Norbert Doerry</cp:lastModifiedBy>
  <cp:revision>53</cp:revision>
  <dcterms:created xsi:type="dcterms:W3CDTF">2024-06-09T14:03:08Z</dcterms:created>
  <dcterms:modified xsi:type="dcterms:W3CDTF">2024-10-30T22:46:55Z</dcterms:modified>
</cp:coreProperties>
</file>